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310" r:id="rId4"/>
    <p:sldId id="312" r:id="rId5"/>
    <p:sldId id="311" r:id="rId6"/>
    <p:sldId id="313" r:id="rId7"/>
    <p:sldId id="308" r:id="rId8"/>
    <p:sldId id="302" r:id="rId9"/>
    <p:sldId id="307" r:id="rId10"/>
  </p:sldIdLst>
  <p:sldSz cx="12192000" cy="6858000"/>
  <p:notesSz cx="9601200" cy="150876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HellschreiberSansW00-Bold" panose="02000806000000020003" pitchFamily="2" charset="0"/>
      <p:bold r:id="rId16"/>
    </p:embeddedFont>
    <p:embeddedFont>
      <p:font typeface="HellschreiberSansW00-Medium" panose="02000806000000020003" pitchFamily="2" charset="0"/>
      <p:regular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DDDDDD"/>
    <a:srgbClr val="FFFFFF"/>
    <a:srgbClr val="F7F7F7"/>
    <a:srgbClr val="3D196C"/>
    <a:srgbClr val="FDF1E9"/>
    <a:srgbClr val="FAD6BE"/>
    <a:srgbClr val="F1995D"/>
    <a:srgbClr val="B85462"/>
    <a:srgbClr val="C158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71"/>
    <p:restoredTop sz="94704" autoAdjust="0"/>
  </p:normalViewPr>
  <p:slideViewPr>
    <p:cSldViewPr snapToGrid="0">
      <p:cViewPr varScale="1">
        <p:scale>
          <a:sx n="108" d="100"/>
          <a:sy n="108" d="100"/>
        </p:scale>
        <p:origin x="21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4160520" cy="757000"/>
          </a:xfrm>
          <a:prstGeom prst="rect">
            <a:avLst/>
          </a:prstGeom>
        </p:spPr>
        <p:txBody>
          <a:bodyPr vert="horz" lIns="141020" tIns="70511" rIns="141020" bIns="70511" rtlCol="0"/>
          <a:lstStyle>
            <a:lvl1pPr algn="l">
              <a:defRPr sz="19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438458" y="2"/>
            <a:ext cx="4160520" cy="757000"/>
          </a:xfrm>
          <a:prstGeom prst="rect">
            <a:avLst/>
          </a:prstGeom>
        </p:spPr>
        <p:txBody>
          <a:bodyPr vert="horz" lIns="141020" tIns="70511" rIns="141020" bIns="70511" rtlCol="0"/>
          <a:lstStyle>
            <a:lvl1pPr algn="r">
              <a:defRPr sz="1900"/>
            </a:lvl1pPr>
          </a:lstStyle>
          <a:p>
            <a:fld id="{CF83F687-F070-49AA-B834-4E788E745FE7}" type="datetimeFigureOut">
              <a:rPr lang="en-US" smtClean="0"/>
              <a:t>4/2/23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76225" y="1885950"/>
            <a:ext cx="9048750" cy="509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41020" tIns="70511" rIns="141020" bIns="7051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60120" y="7260911"/>
            <a:ext cx="7680960" cy="5940743"/>
          </a:xfrm>
          <a:prstGeom prst="rect">
            <a:avLst/>
          </a:prstGeom>
        </p:spPr>
        <p:txBody>
          <a:bodyPr vert="horz" lIns="141020" tIns="70511" rIns="141020" bIns="7051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4330602"/>
            <a:ext cx="4160520" cy="756998"/>
          </a:xfrm>
          <a:prstGeom prst="rect">
            <a:avLst/>
          </a:prstGeom>
        </p:spPr>
        <p:txBody>
          <a:bodyPr vert="horz" lIns="141020" tIns="70511" rIns="141020" bIns="70511" rtlCol="0" anchor="b"/>
          <a:lstStyle>
            <a:lvl1pPr algn="l">
              <a:defRPr sz="19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438458" y="14330602"/>
            <a:ext cx="4160520" cy="756998"/>
          </a:xfrm>
          <a:prstGeom prst="rect">
            <a:avLst/>
          </a:prstGeom>
        </p:spPr>
        <p:txBody>
          <a:bodyPr vert="horz" lIns="141020" tIns="70511" rIns="141020" bIns="70511" rtlCol="0" anchor="b"/>
          <a:lstStyle>
            <a:lvl1pPr algn="r">
              <a:defRPr sz="1900"/>
            </a:lvl1pPr>
          </a:lstStyle>
          <a:p>
            <a:fld id="{06A9F4E7-7157-4850-B7E6-07E993707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97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A8139-5FE3-4A43-AD4C-9D8B934DB3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3995B7-9DCB-4319-9262-BA88CFBBE9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4EFDC-063B-473E-8DD4-61A45422E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9C450-BE0F-ED4E-A4D0-91CA31D1A387}" type="datetime1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3B058-7836-43C9-9FAC-8F5353B35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52BCD-8BEA-4430-A415-8FAE04D8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69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9834A-3B0F-4AB6-9276-2005F7C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2A644A-988C-4E84-9C26-DA50926BEB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86CF8-EE2C-4244-B783-FDBEE345B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D0FA-8D88-9848-AFC5-F7C9FB72F9A8}" type="datetime1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8220-A266-4F34-9AA8-77BDEC606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3DB2C-9EE1-4D8D-B08E-5A4CD2C15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31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BB08E1-6893-4018-8BDE-C555CEAF74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17C456-2776-4816-B7CA-1AC9C85FAB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7671A-15F2-4BCF-929E-EE08FF39A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A60E-E765-BC48-A998-E75020C46126}" type="datetime1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F8EEE2-ECFB-4076-96CE-C316495D4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C2A8C-16C2-410F-AD9F-9CC887A27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976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B6DA-CE32-4F63-AD0E-5C5717654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9F058-D971-4C23-AE4A-2B0C96474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DF2B0-A89C-427D-A0A0-94A754701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C336C-9A31-9048-8145-60361BE634F9}" type="datetime1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D9F4A-34E0-4D55-8056-0C2C7C776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DA3EB-8FCA-4070-9A32-4E0FA97A8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52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DBB14-2B59-4A8F-B19A-5B321A31E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10FF6A-D1AF-49DD-B906-2D00D58E2A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46252-27EC-400B-B6E9-735C468F6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150-4833-0C46-98D2-9AAC7C8AB499}" type="datetime1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1771A0-19B0-4F53-8501-BE5B3500A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7FF2F-D32D-42B6-AA25-39D94EC7B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114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C94F4-BF25-45FC-BC3D-AFE5DFF31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00518-D7DB-48F3-A3D4-984B1A23C8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ABF88-8BB8-46BE-87E9-4B6B427262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096C6-1A2D-46E6-B7AB-04C7369AC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D4F1B-05A7-A94F-B7C7-FD26CF17FFF2}" type="datetime1">
              <a:rPr lang="en-US" smtClean="0"/>
              <a:t>4/2/23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287F43-3705-43DA-964D-BBAC363B0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A6B6F-CCBB-4FEE-BED5-5E40A272A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71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7302D-2FFA-4084-8923-5D741D284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8CBD2E-7A88-4641-BE8B-DBCF246C6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62D09A-F470-4BE9-8932-DB3ACF7E6D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73CCCA-7680-4F98-A58A-760086307F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1A0EE5-135E-4426-A9DA-61E1D5F2EA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28F4FD-91C5-4717-8CF7-479066231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E3E71-217B-5848-BC87-7EF2F18C85A0}" type="datetime1">
              <a:rPr lang="en-US" smtClean="0"/>
              <a:t>4/2/23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9BF7E1-1371-4A87-B5A7-311DE7CBD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119831-3196-4F5A-8F9F-474F518C7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477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2A28B-604F-4D42-81F9-316C17723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6B6AAF-F07A-4BF4-B87B-E1782BB10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AEE5B-9586-2440-A946-FF5569A86948}" type="datetime1">
              <a:rPr lang="en-US" smtClean="0"/>
              <a:t>4/2/23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1EC40D-C0FA-4041-ABAA-FC71D6449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C9EA-705D-423C-84D0-F3D649809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33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0D4BAC-5AD0-49D8-9135-293541613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62C7F-5569-9B49-86DE-80AAC6446483}" type="datetime1">
              <a:rPr lang="en-US" smtClean="0"/>
              <a:t>4/2/23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B56D62-A83E-45DB-BA3F-13782F204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DF225-A27B-4C28-A216-C582486BC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814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60697-88DD-4449-A033-B5FA8178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F9B11-1A7A-4440-942A-3DCDA15E6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B596B-65A6-46C8-8446-3974B8D9F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23E514-3516-477C-B04E-215EA86B9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2C7D3-3DD0-3D45-A2C7-BF59F3A00C72}" type="datetime1">
              <a:rPr lang="en-US" smtClean="0"/>
              <a:t>4/2/23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78B6B-4AAC-4EC9-9759-0A56E96E7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40BED2-A9FC-4364-8240-AF585314E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90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875D5-173A-46EA-9871-7DE8B8344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5CC1FF-60EB-45B6-AD56-820BEE20D0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323F2-AA4F-4B0D-87D8-A38161B477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AEB6AB-176D-4DD8-8E7D-E7A5571A7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FA754-7578-BF49-A7BE-3FC76C33CD3C}" type="datetime1">
              <a:rPr lang="en-US" smtClean="0"/>
              <a:t>4/2/23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531D9F-2A57-4779-BD5D-BE0A0BDDD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979A3B-5F86-499E-8E78-7A1C27D91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917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C6DCE5-C99D-48D5-982E-E351D9CFF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875C5-D0A6-4C62-AB35-1099C916F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58196D-A3D0-4607-91E7-94DB3870E9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72922-B54C-9946-99A2-5692873B22DB}" type="datetime1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5D22A-2B1F-4823-84ED-CD220737A1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Teslim, Toheeb &amp; Chidera (2023)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A8A1B-0F0E-47D0-ADA6-FF1606E1A9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C9DA0-36EC-4E11-8BF2-93E96EE61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855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5292-3844-4375-82DB-ABE54730B5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3850" y="1411248"/>
            <a:ext cx="9004300" cy="1928812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HellschreiberSansW00-Bold" panose="02000806000000020003" pitchFamily="2" charset="0"/>
              </a:rPr>
              <a:t>Interfacial Dynamics of Surfactant: A Molecular Dynamics Study</a:t>
            </a:r>
            <a:endParaRPr lang="en-US" sz="4000" dirty="0">
              <a:latin typeface="HellschreiberSansW00-Bold" panose="02000806000000020003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236514-13E9-434C-91F1-D162A1D5C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5850" y="3825240"/>
            <a:ext cx="10020300" cy="2123440"/>
          </a:xfrm>
        </p:spPr>
        <p:txBody>
          <a:bodyPr>
            <a:normAutofit fontScale="85000" lnSpcReduction="20000"/>
          </a:bodyPr>
          <a:lstStyle/>
          <a:p>
            <a:r>
              <a:rPr lang="en-US" sz="3100" dirty="0"/>
              <a:t>Teslim Olayiwola</a:t>
            </a:r>
            <a:r>
              <a:rPr lang="en-US" sz="3100" baseline="30000" dirty="0"/>
              <a:t>1</a:t>
            </a:r>
            <a:r>
              <a:rPr lang="en-US" sz="3200" baseline="30000" dirty="0"/>
              <a:t> *</a:t>
            </a:r>
            <a:r>
              <a:rPr lang="en-US" sz="3100" dirty="0"/>
              <a:t>, </a:t>
            </a:r>
            <a:r>
              <a:rPr lang="en-US" sz="3100" dirty="0" err="1"/>
              <a:t>Toheeb</a:t>
            </a:r>
            <a:r>
              <a:rPr lang="en-US" sz="3100" dirty="0"/>
              <a:t> Balogun</a:t>
            </a:r>
            <a:r>
              <a:rPr lang="en-US" sz="3100" baseline="30000" dirty="0"/>
              <a:t>1</a:t>
            </a:r>
            <a:r>
              <a:rPr lang="en-US" sz="3200" baseline="30000" dirty="0"/>
              <a:t> *</a:t>
            </a:r>
            <a:r>
              <a:rPr lang="en-US" sz="3100" dirty="0"/>
              <a:t> &amp; </a:t>
            </a:r>
            <a:r>
              <a:rPr lang="en-US" sz="3100" dirty="0" err="1"/>
              <a:t>Chidera</a:t>
            </a:r>
            <a:r>
              <a:rPr lang="en-US" sz="3100" dirty="0"/>
              <a:t> Nnadiekwe</a:t>
            </a:r>
            <a:r>
              <a:rPr lang="en-US" sz="3100" baseline="30000" dirty="0"/>
              <a:t>2*</a:t>
            </a:r>
            <a:endParaRPr lang="en-US" sz="3100" dirty="0"/>
          </a:p>
          <a:p>
            <a:r>
              <a:rPr lang="en-US" sz="2000" baseline="30000" dirty="0"/>
              <a:t>1</a:t>
            </a:r>
            <a:r>
              <a:rPr lang="en-US" sz="2000" dirty="0"/>
              <a:t>Department of Chemical Engineering</a:t>
            </a:r>
          </a:p>
          <a:p>
            <a:r>
              <a:rPr lang="en-US" sz="2000" baseline="30000" dirty="0"/>
              <a:t>2</a:t>
            </a:r>
            <a:r>
              <a:rPr lang="en-US" sz="2000" dirty="0"/>
              <a:t>Department of Chemistry</a:t>
            </a:r>
          </a:p>
          <a:p>
            <a:r>
              <a:rPr lang="en-US" sz="2000" baseline="30000" dirty="0"/>
              <a:t>*</a:t>
            </a:r>
            <a:r>
              <a:rPr lang="en-US" sz="2000" dirty="0"/>
              <a:t>Equal Contributions</a:t>
            </a:r>
          </a:p>
          <a:p>
            <a:endParaRPr lang="en-US" dirty="0"/>
          </a:p>
          <a:p>
            <a:r>
              <a:rPr lang="en-US" dirty="0"/>
              <a:t>Advisor: Dr. </a:t>
            </a:r>
            <a:r>
              <a:rPr lang="en-US" dirty="0" err="1"/>
              <a:t>Revati</a:t>
            </a:r>
            <a:r>
              <a:rPr lang="en-US" dirty="0"/>
              <a:t> Kumar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84D7AF0-A065-41F1-9ECC-A4D6548BB705}"/>
              </a:ext>
            </a:extLst>
          </p:cNvPr>
          <p:cNvGrpSpPr/>
          <p:nvPr/>
        </p:nvGrpSpPr>
        <p:grpSpPr>
          <a:xfrm>
            <a:off x="0" y="0"/>
            <a:ext cx="12192000" cy="548640"/>
            <a:chOff x="0" y="0"/>
            <a:chExt cx="12192000" cy="54864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98CC790-0E92-41BD-ADF3-8BAD71D7345E}"/>
                </a:ext>
              </a:extLst>
            </p:cNvPr>
            <p:cNvSpPr/>
            <p:nvPr/>
          </p:nvSpPr>
          <p:spPr>
            <a:xfrm>
              <a:off x="0" y="0"/>
              <a:ext cx="12192000" cy="548640"/>
            </a:xfrm>
            <a:prstGeom prst="rect">
              <a:avLst/>
            </a:prstGeom>
            <a:solidFill>
              <a:srgbClr val="3D196C"/>
            </a:solidFill>
            <a:ln>
              <a:solidFill>
                <a:srgbClr val="3D19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E908BB7-6812-40F2-9D95-0DEF7F8B0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8320" y="0"/>
              <a:ext cx="975360" cy="548640"/>
            </a:xfrm>
            <a:prstGeom prst="rect">
              <a:avLst/>
            </a:prstGeom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42DE4B5-3D7C-4256-A925-7720EFC8F47A}"/>
              </a:ext>
            </a:extLst>
          </p:cNvPr>
          <p:cNvSpPr/>
          <p:nvPr/>
        </p:nvSpPr>
        <p:spPr>
          <a:xfrm>
            <a:off x="4657946" y="1518642"/>
            <a:ext cx="27574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CHE4597 Project Defense</a:t>
            </a:r>
          </a:p>
        </p:txBody>
      </p:sp>
    </p:spTree>
    <p:extLst>
      <p:ext uri="{BB962C8B-B14F-4D97-AF65-F5344CB8AC3E}">
        <p14:creationId xmlns:p14="http://schemas.microsoft.com/office/powerpoint/2010/main" val="3666496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95DB5-DC9A-4ECB-9FE3-093EA9D53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15"/>
            <a:ext cx="10243367" cy="1325563"/>
          </a:xfrm>
        </p:spPr>
        <p:txBody>
          <a:bodyPr anchor="ctr">
            <a:normAutofit/>
          </a:bodyPr>
          <a:lstStyle/>
          <a:p>
            <a:pPr indent="228600"/>
            <a:r>
              <a:rPr lang="en-US" sz="4000" dirty="0"/>
              <a:t>Surfactant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C6115-991E-40A5-814F-835E6F2E1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C06F5-072E-466B-AC6C-4B8FBC37ADD3}" type="slidenum">
              <a:rPr lang="en-US" smtClean="0"/>
              <a:t>2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24239E-B3BC-4111-B9A3-B5FC1264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DF7D-0BC3-B94E-878D-FB685BC45A56}" type="datetime1">
              <a:rPr lang="en-US" smtClean="0"/>
              <a:t>4/2/23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D7281-7FB7-4298-9D8E-373BBA69D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32DCA83A-C276-900E-21FC-903123BFE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798" y="4162028"/>
            <a:ext cx="2539202" cy="180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 Easy Guide to Understanding How Surfactants Work | IPC">
            <a:extLst>
              <a:ext uri="{FF2B5EF4-FFF2-40B4-BE49-F238E27FC236}">
                <a16:creationId xmlns:a16="http://schemas.microsoft.com/office/drawing/2014/main" id="{A11558CD-0687-CD66-53DE-6FB91AB19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4312" y="824160"/>
            <a:ext cx="2036946" cy="2369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wo ways to manage heat in a larger stack…">
            <a:extLst>
              <a:ext uri="{FF2B5EF4-FFF2-40B4-BE49-F238E27FC236}">
                <a16:creationId xmlns:a16="http://schemas.microsoft.com/office/drawing/2014/main" id="{DD6F2561-B89C-D3D9-B3E7-2187CDBC5007}"/>
              </a:ext>
            </a:extLst>
          </p:cNvPr>
          <p:cNvSpPr txBox="1"/>
          <p:nvPr/>
        </p:nvSpPr>
        <p:spPr>
          <a:xfrm>
            <a:off x="811573" y="1328078"/>
            <a:ext cx="7013682" cy="1282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marL="173038" indent="-173038" defTabSz="292100">
              <a:buSzPct val="100000"/>
              <a:buFont typeface="Arial" panose="020B0604020202020204" pitchFamily="34" charset="0"/>
              <a:buChar char="•"/>
              <a:defRPr sz="4200">
                <a:solidFill>
                  <a:srgbClr val="4BACC6">
                    <a:hueOff val="-82419"/>
                    <a:satOff val="-9513"/>
                    <a:lumOff val="-16343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Lato Semibold" panose="020F0502020204030203" pitchFamily="34" charset="0"/>
              </a:rPr>
              <a:t>Surfactants: chemical compounds that decrease the surface tension or interfacial tension between two liquids.</a:t>
            </a:r>
          </a:p>
          <a:p>
            <a:pPr marL="173038" indent="-173038" defTabSz="292100">
              <a:buSzPct val="100000"/>
              <a:buFont typeface="Arial" panose="020B0604020202020204" pitchFamily="34" charset="0"/>
              <a:buChar char="•"/>
              <a:defRPr sz="4200">
                <a:solidFill>
                  <a:srgbClr val="4BACC6">
                    <a:hueOff val="-82419"/>
                    <a:satOff val="-9513"/>
                    <a:lumOff val="-16343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Lato Semibold" panose="020F0502020204030203" pitchFamily="34" charset="0"/>
              </a:rPr>
              <a:t>Applications as emulsifiers, wetting agents, detergents, foaming agents, or dispersants.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Lato Semibold" panose="020F0502020204030203" pitchFamily="34" charset="0"/>
              <a:sym typeface="Helvetica"/>
            </a:endParaRPr>
          </a:p>
        </p:txBody>
      </p:sp>
      <p:sp>
        <p:nvSpPr>
          <p:cNvPr id="7" name="Two ways to manage heat in a larger stack…">
            <a:extLst>
              <a:ext uri="{FF2B5EF4-FFF2-40B4-BE49-F238E27FC236}">
                <a16:creationId xmlns:a16="http://schemas.microsoft.com/office/drawing/2014/main" id="{66894727-7B85-8EFC-368F-4668F513AF90}"/>
              </a:ext>
            </a:extLst>
          </p:cNvPr>
          <p:cNvSpPr txBox="1"/>
          <p:nvPr/>
        </p:nvSpPr>
        <p:spPr>
          <a:xfrm>
            <a:off x="838200" y="2930163"/>
            <a:ext cx="7013682" cy="974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marL="173038" indent="-173038" defTabSz="292100">
              <a:buSzPct val="100000"/>
              <a:buFont typeface="Arial" panose="020B0604020202020204" pitchFamily="34" charset="0"/>
              <a:buChar char="•"/>
              <a:defRPr sz="4200">
                <a:solidFill>
                  <a:srgbClr val="4BACC6">
                    <a:hueOff val="-82419"/>
                    <a:satOff val="-9513"/>
                    <a:lumOff val="-16343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Lato Semibold" panose="020F0502020204030203" pitchFamily="34" charset="0"/>
              </a:rPr>
              <a:t>In a pure aqueous solution or oil/water mixture, they behaves such that the hydrophobic tails repels water while the hydrophilic head expose to water. 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Lato Semibold" panose="020F0502020204030203" pitchFamily="34" charset="0"/>
              <a:sym typeface="Helvetica"/>
            </a:endParaRPr>
          </a:p>
        </p:txBody>
      </p:sp>
      <p:pic>
        <p:nvPicPr>
          <p:cNvPr id="1030" name="Picture 6" descr="left) Adsorption of surfactant molecules at the oil-water... | Download  Scientific Diagram">
            <a:extLst>
              <a:ext uri="{FF2B5EF4-FFF2-40B4-BE49-F238E27FC236}">
                <a16:creationId xmlns:a16="http://schemas.microsoft.com/office/drawing/2014/main" id="{D08708D7-9C7C-7B3E-067F-56934A385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683" y="4015714"/>
            <a:ext cx="3295970" cy="182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4629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95DB5-DC9A-4ECB-9FE3-093EA9D53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15"/>
            <a:ext cx="10243367" cy="1325563"/>
          </a:xfrm>
        </p:spPr>
        <p:txBody>
          <a:bodyPr anchor="ctr">
            <a:normAutofit/>
          </a:bodyPr>
          <a:lstStyle/>
          <a:p>
            <a:pPr indent="228600"/>
            <a:r>
              <a:rPr lang="en-US" sz="4000" dirty="0"/>
              <a:t>Motivation &amp; Aim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C6115-991E-40A5-814F-835E6F2E1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C06F5-072E-466B-AC6C-4B8FBC37ADD3}" type="slidenum">
              <a:rPr lang="en-US" smtClean="0"/>
              <a:t>3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24239E-B3BC-4111-B9A3-B5FC1264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DF7D-0BC3-B94E-878D-FB685BC45A56}" type="datetime1">
              <a:rPr lang="en-US" smtClean="0"/>
              <a:t>4/2/23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D7281-7FB7-4298-9D8E-373BBA69D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3" name="Two ways to manage heat in a larger stack…">
            <a:extLst>
              <a:ext uri="{FF2B5EF4-FFF2-40B4-BE49-F238E27FC236}">
                <a16:creationId xmlns:a16="http://schemas.microsoft.com/office/drawing/2014/main" id="{DD6F2561-B89C-D3D9-B3E7-2187CDBC5007}"/>
              </a:ext>
            </a:extLst>
          </p:cNvPr>
          <p:cNvSpPr txBox="1"/>
          <p:nvPr/>
        </p:nvSpPr>
        <p:spPr>
          <a:xfrm>
            <a:off x="811573" y="1789742"/>
            <a:ext cx="7013682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marL="173038" indent="-173038" defTabSz="292100">
              <a:buSzPct val="100000"/>
              <a:buFont typeface="Arial" panose="020B0604020202020204" pitchFamily="34" charset="0"/>
              <a:buChar char="•"/>
              <a:defRPr sz="4200">
                <a:solidFill>
                  <a:srgbClr val="4BACC6">
                    <a:hueOff val="-82419"/>
                    <a:satOff val="-9513"/>
                    <a:lumOff val="-16343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Lato Semibold" panose="020F0502020204030203" pitchFamily="34" charset="0"/>
              </a:rPr>
              <a:t>Understand the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Lato Semibold" panose="020F0502020204030203" pitchFamily="34" charset="0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55077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95DB5-DC9A-4ECB-9FE3-093EA9D53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15"/>
            <a:ext cx="10243367" cy="1325563"/>
          </a:xfrm>
        </p:spPr>
        <p:txBody>
          <a:bodyPr anchor="ctr">
            <a:normAutofit/>
          </a:bodyPr>
          <a:lstStyle/>
          <a:p>
            <a:pPr indent="228600"/>
            <a:r>
              <a:rPr lang="en-US" sz="4000" dirty="0"/>
              <a:t>Our approach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C6115-991E-40A5-814F-835E6F2E1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C06F5-072E-466B-AC6C-4B8FBC37ADD3}" type="slidenum">
              <a:rPr lang="en-US" smtClean="0"/>
              <a:t>4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24239E-B3BC-4111-B9A3-B5FC1264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DF7D-0BC3-B94E-878D-FB685BC45A56}" type="datetime1">
              <a:rPr lang="en-US" smtClean="0"/>
              <a:t>4/2/23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D7281-7FB7-4298-9D8E-373BBA69D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5F3CDB-A995-F5BF-BAAC-27FC076223E3}"/>
              </a:ext>
            </a:extLst>
          </p:cNvPr>
          <p:cNvSpPr/>
          <p:nvPr/>
        </p:nvSpPr>
        <p:spPr>
          <a:xfrm>
            <a:off x="2511380" y="2614411"/>
            <a:ext cx="1390919" cy="476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Topology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391C7C-0775-DF5A-DA23-8887EC9611A0}"/>
              </a:ext>
            </a:extLst>
          </p:cNvPr>
          <p:cNvSpPr/>
          <p:nvPr/>
        </p:nvSpPr>
        <p:spPr>
          <a:xfrm>
            <a:off x="6096000" y="1328078"/>
            <a:ext cx="5329646" cy="3444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MD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01A377-C182-C309-DCE9-901096FCF4A8}"/>
              </a:ext>
            </a:extLst>
          </p:cNvPr>
          <p:cNvSpPr/>
          <p:nvPr/>
        </p:nvSpPr>
        <p:spPr>
          <a:xfrm>
            <a:off x="4426223" y="2612913"/>
            <a:ext cx="1390919" cy="476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Simulation files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2085C1-AB03-9725-1EC5-A42970179E80}"/>
              </a:ext>
            </a:extLst>
          </p:cNvPr>
          <p:cNvSpPr/>
          <p:nvPr/>
        </p:nvSpPr>
        <p:spPr>
          <a:xfrm>
            <a:off x="6479453" y="2612912"/>
            <a:ext cx="1549850" cy="476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Equilibration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E27A62-CCC5-9CF7-5638-DE81BE2F2B2A}"/>
              </a:ext>
            </a:extLst>
          </p:cNvPr>
          <p:cNvSpPr/>
          <p:nvPr/>
        </p:nvSpPr>
        <p:spPr>
          <a:xfrm>
            <a:off x="8693517" y="2612912"/>
            <a:ext cx="1549850" cy="476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Production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6BA1D4-EF0A-9F91-2CAE-86667F99E780}"/>
              </a:ext>
            </a:extLst>
          </p:cNvPr>
          <p:cNvSpPr/>
          <p:nvPr/>
        </p:nvSpPr>
        <p:spPr>
          <a:xfrm>
            <a:off x="6479453" y="3365694"/>
            <a:ext cx="835747" cy="3006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NVT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64AB21-6170-2572-2622-C1D6B130EB02}"/>
              </a:ext>
            </a:extLst>
          </p:cNvPr>
          <p:cNvSpPr/>
          <p:nvPr/>
        </p:nvSpPr>
        <p:spPr>
          <a:xfrm>
            <a:off x="7511419" y="3360811"/>
            <a:ext cx="835747" cy="3006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NPT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20FBD0-D257-77DA-EA90-723D198EE7F5}"/>
              </a:ext>
            </a:extLst>
          </p:cNvPr>
          <p:cNvSpPr/>
          <p:nvPr/>
        </p:nvSpPr>
        <p:spPr>
          <a:xfrm>
            <a:off x="9050568" y="3360810"/>
            <a:ext cx="835747" cy="3006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NVT</a:t>
            </a:r>
          </a:p>
        </p:txBody>
      </p:sp>
    </p:spTree>
    <p:extLst>
      <p:ext uri="{BB962C8B-B14F-4D97-AF65-F5344CB8AC3E}">
        <p14:creationId xmlns:p14="http://schemas.microsoft.com/office/powerpoint/2010/main" val="316803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95DB5-DC9A-4ECB-9FE3-093EA9D53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15"/>
            <a:ext cx="10243367" cy="1325563"/>
          </a:xfrm>
        </p:spPr>
        <p:txBody>
          <a:bodyPr anchor="ctr">
            <a:normAutofit/>
          </a:bodyPr>
          <a:lstStyle/>
          <a:p>
            <a:pPr indent="228600"/>
            <a:r>
              <a:rPr lang="en-US" sz="4000" dirty="0"/>
              <a:t>Molecular Dynamics – The Mathematics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C6115-991E-40A5-814F-835E6F2E1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C06F5-072E-466B-AC6C-4B8FBC37ADD3}" type="slidenum">
              <a:rPr lang="en-US" smtClean="0"/>
              <a:t>5</a:t>
            </a:fld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FF9B201-DD2A-4E1C-A069-B060D7B709ED}"/>
              </a:ext>
            </a:extLst>
          </p:cNvPr>
          <p:cNvSpPr txBox="1"/>
          <p:nvPr/>
        </p:nvSpPr>
        <p:spPr>
          <a:xfrm>
            <a:off x="1259996" y="5591166"/>
            <a:ext cx="9614369" cy="442674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lschreiberSansW00-Bold" panose="02000806000000020003" pitchFamily="2" charset="0"/>
              </a:rPr>
              <a:t>xxx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24239E-B3BC-4111-B9A3-B5FC1264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DF7D-0BC3-B94E-878D-FB685BC45A56}" type="datetime1">
              <a:rPr lang="en-US" smtClean="0"/>
              <a:t>4/2/23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D7281-7FB7-4298-9D8E-373BBA69D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E747C8-896C-BDE0-CBA8-70291256C7AA}"/>
              </a:ext>
            </a:extLst>
          </p:cNvPr>
          <p:cNvSpPr txBox="1"/>
          <p:nvPr/>
        </p:nvSpPr>
        <p:spPr>
          <a:xfrm>
            <a:off x="989527" y="1465922"/>
            <a:ext cx="609814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Here, we will show some of the </a:t>
            </a:r>
            <a:r>
              <a:rPr lang="en-US" sz="1800" dirty="0" err="1"/>
              <a:t>maths</a:t>
            </a:r>
            <a:r>
              <a:rPr lang="en-US" sz="1800" dirty="0"/>
              <a:t> involved in the computation of some of our properties. We plan to compute 1) </a:t>
            </a:r>
            <a:r>
              <a:rPr lang="en-US" dirty="0"/>
              <a:t>Interfacial Tension (IFT), 2) density</a:t>
            </a:r>
          </a:p>
        </p:txBody>
      </p:sp>
    </p:spTree>
    <p:extLst>
      <p:ext uri="{BB962C8B-B14F-4D97-AF65-F5344CB8AC3E}">
        <p14:creationId xmlns:p14="http://schemas.microsoft.com/office/powerpoint/2010/main" val="2703333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95DB5-DC9A-4ECB-9FE3-093EA9D53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15"/>
            <a:ext cx="10243367" cy="1325563"/>
          </a:xfrm>
        </p:spPr>
        <p:txBody>
          <a:bodyPr anchor="ctr">
            <a:normAutofit/>
          </a:bodyPr>
          <a:lstStyle/>
          <a:p>
            <a:pPr indent="228600"/>
            <a:r>
              <a:rPr lang="en-US" sz="4000" dirty="0"/>
              <a:t>Literatures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C6115-991E-40A5-814F-835E6F2E1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C06F5-072E-466B-AC6C-4B8FBC37ADD3}" type="slidenum">
              <a:rPr lang="en-US" smtClean="0"/>
              <a:t>6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24239E-B3BC-4111-B9A3-B5FC1264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DF7D-0BC3-B94E-878D-FB685BC45A56}" type="datetime1">
              <a:rPr lang="en-US" smtClean="0"/>
              <a:t>4/2/23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D7281-7FB7-4298-9D8E-373BBA69D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Teslim, </a:t>
            </a:r>
            <a:r>
              <a:rPr lang="en-US" dirty="0" err="1"/>
              <a:t>Toheeb</a:t>
            </a:r>
            <a:r>
              <a:rPr lang="en-US" dirty="0"/>
              <a:t> &amp; </a:t>
            </a:r>
            <a:r>
              <a:rPr lang="en-US" dirty="0" err="1"/>
              <a:t>Chidera</a:t>
            </a:r>
            <a:r>
              <a:rPr lang="en-US" dirty="0"/>
              <a:t> (2023)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47941F-A1A8-F215-6759-AF1CAA726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164" y="992770"/>
            <a:ext cx="3708992" cy="21053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BB6906-1A51-7063-0955-B8D58B7AD2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328"/>
          <a:stretch/>
        </p:blipFill>
        <p:spPr>
          <a:xfrm>
            <a:off x="692150" y="3111584"/>
            <a:ext cx="5778500" cy="1953572"/>
          </a:xfrm>
          <a:prstGeom prst="rect">
            <a:avLst/>
          </a:prstGeom>
        </p:spPr>
      </p:pic>
      <p:pic>
        <p:nvPicPr>
          <p:cNvPr id="3074" name="Picture 2" descr="Figure 1">
            <a:extLst>
              <a:ext uri="{FF2B5EF4-FFF2-40B4-BE49-F238E27FC236}">
                <a16:creationId xmlns:a16="http://schemas.microsoft.com/office/drawing/2014/main" id="{32804667-283E-DFD7-BCC0-9676D3790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242" y="850006"/>
            <a:ext cx="3376996" cy="5499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4C6FD7-A4A9-FAD4-D3C6-229C12A74364}"/>
              </a:ext>
            </a:extLst>
          </p:cNvPr>
          <p:cNvSpPr txBox="1"/>
          <p:nvPr/>
        </p:nvSpPr>
        <p:spPr>
          <a:xfrm>
            <a:off x="838200" y="5634397"/>
            <a:ext cx="4305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rPr lang="en-US" sz="1200" dirty="0" err="1">
                <a:solidFill>
                  <a:srgbClr val="000000"/>
                </a:solidFill>
                <a:latin typeface="+mj-lt"/>
              </a:rPr>
              <a:t>Kunieda</a:t>
            </a:r>
            <a:r>
              <a:rPr lang="en-US" sz="12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1200" i="1" dirty="0">
                <a:solidFill>
                  <a:srgbClr val="000000"/>
                </a:solidFill>
                <a:latin typeface="+mj-lt"/>
              </a:rPr>
              <a:t>et al</a:t>
            </a:r>
            <a:r>
              <a:rPr lang="en-US" sz="1200" dirty="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1200" b="0" i="1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J. Am. Chem. Soc.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 2010, 132, 51, 18281–18286</a:t>
            </a:r>
          </a:p>
          <a:p>
            <a:pPr>
              <a:defRPr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rPr lang="en-US" sz="1200" dirty="0">
                <a:solidFill>
                  <a:srgbClr val="000000"/>
                </a:solidFill>
                <a:latin typeface="+mj-lt"/>
              </a:rPr>
              <a:t>Abdel-</a:t>
            </a:r>
            <a:r>
              <a:rPr lang="en-US" sz="1200" dirty="0" err="1">
                <a:solidFill>
                  <a:srgbClr val="000000"/>
                </a:solidFill>
                <a:latin typeface="+mj-lt"/>
              </a:rPr>
              <a:t>Azeim</a:t>
            </a:r>
            <a:r>
              <a:rPr lang="en-US" sz="1200" dirty="0">
                <a:solidFill>
                  <a:srgbClr val="000000"/>
                </a:solidFill>
                <a:latin typeface="+mj-lt"/>
              </a:rPr>
              <a:t> &amp; </a:t>
            </a:r>
            <a:r>
              <a:rPr lang="en-US" sz="1200" dirty="0" err="1">
                <a:solidFill>
                  <a:srgbClr val="000000"/>
                </a:solidFill>
                <a:latin typeface="+mj-lt"/>
              </a:rPr>
              <a:t>Kanj</a:t>
            </a:r>
            <a:r>
              <a:rPr lang="en-US" sz="1200" dirty="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1200" b="0" i="1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Energy Fuels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 2018, 32, 3, 3335–3343</a:t>
            </a:r>
            <a:endParaRPr lang="en-US" sz="1200" dirty="0">
              <a:solidFill>
                <a:srgbClr val="000000"/>
              </a:solidFill>
              <a:latin typeface="+mj-lt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A52F5B8-DD81-854C-562A-8C5BA7E7CB9D}"/>
              </a:ext>
            </a:extLst>
          </p:cNvPr>
          <p:cNvCxnSpPr>
            <a:cxnSpLocks/>
          </p:cNvCxnSpPr>
          <p:nvPr/>
        </p:nvCxnSpPr>
        <p:spPr>
          <a:xfrm>
            <a:off x="7019109" y="658418"/>
            <a:ext cx="74022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D2F324C-7604-5F5E-AB31-B5D3C6F5778C}"/>
              </a:ext>
            </a:extLst>
          </p:cNvPr>
          <p:cNvCxnSpPr>
            <a:cxnSpLocks/>
          </p:cNvCxnSpPr>
          <p:nvPr/>
        </p:nvCxnSpPr>
        <p:spPr>
          <a:xfrm>
            <a:off x="7759337" y="658418"/>
            <a:ext cx="1471749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4BB3EE-7D67-04E0-B7FC-5358CB87F586}"/>
              </a:ext>
            </a:extLst>
          </p:cNvPr>
          <p:cNvCxnSpPr>
            <a:cxnSpLocks/>
          </p:cNvCxnSpPr>
          <p:nvPr/>
        </p:nvCxnSpPr>
        <p:spPr>
          <a:xfrm>
            <a:off x="9231086" y="662769"/>
            <a:ext cx="82296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438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95DB5-DC9A-4ECB-9FE3-093EA9D53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691"/>
            <a:ext cx="10515600" cy="1325563"/>
          </a:xfrm>
        </p:spPr>
        <p:txBody>
          <a:bodyPr anchor="ctr">
            <a:normAutofit/>
          </a:bodyPr>
          <a:lstStyle/>
          <a:p>
            <a:pPr indent="228600"/>
            <a:r>
              <a:rPr lang="en-US" sz="4000" dirty="0"/>
              <a:t>Results &amp; Discussion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C6115-991E-40A5-814F-835E6F2E1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C06F5-072E-466B-AC6C-4B8FBC37ADD3}" type="slidenum">
              <a:rPr lang="en-US" smtClean="0"/>
              <a:t>7</a:t>
            </a:fld>
            <a:endParaRPr lang="en-US"/>
          </a:p>
        </p:txBody>
      </p:sp>
      <p:sp>
        <p:nvSpPr>
          <p:cNvPr id="66" name="Two ways to manage heat in a larger stack…">
            <a:extLst>
              <a:ext uri="{FF2B5EF4-FFF2-40B4-BE49-F238E27FC236}">
                <a16:creationId xmlns:a16="http://schemas.microsoft.com/office/drawing/2014/main" id="{399AB500-B4FC-47B9-ACF0-EE8C3CB3E93E}"/>
              </a:ext>
            </a:extLst>
          </p:cNvPr>
          <p:cNvSpPr txBox="1"/>
          <p:nvPr/>
        </p:nvSpPr>
        <p:spPr>
          <a:xfrm>
            <a:off x="692151" y="4383972"/>
            <a:ext cx="7013682" cy="974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marL="173038" indent="-173038" defTabSz="292100">
              <a:buSzPct val="100000"/>
              <a:buFont typeface="Arial" panose="020B0604020202020204" pitchFamily="34" charset="0"/>
              <a:buChar char="•"/>
              <a:defRPr sz="4200">
                <a:solidFill>
                  <a:srgbClr val="4BACC6">
                    <a:hueOff val="-82419"/>
                    <a:satOff val="-9513"/>
                    <a:lumOff val="-16343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Lato Semibold" panose="020F0502020204030203" pitchFamily="34" charset="0"/>
                <a:cs typeface="Lato Semibold" panose="020F0502020204030203" pitchFamily="34" charset="0"/>
                <a:sym typeface="Helvetica"/>
              </a:rPr>
              <a:t>Xxx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Lato Semibold" panose="020F0502020204030203" pitchFamily="34" charset="0"/>
              <a:cs typeface="Lato Semibold" panose="020F0502020204030203" pitchFamily="34" charset="0"/>
              <a:sym typeface="Helvetica"/>
            </a:endParaRPr>
          </a:p>
          <a:p>
            <a:pPr marL="173038" indent="-173038" defTabSz="292100">
              <a:buSzPct val="100000"/>
              <a:buFont typeface="Arial" panose="020B0604020202020204" pitchFamily="34" charset="0"/>
              <a:buChar char="•"/>
              <a:defRPr sz="4200">
                <a:solidFill>
                  <a:srgbClr val="4BACC6">
                    <a:hueOff val="-82419"/>
                    <a:satOff val="-9513"/>
                    <a:lumOff val="-16343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Lato Semibold" panose="020F0502020204030203" pitchFamily="34" charset="0"/>
                <a:cs typeface="Lato Semibold" panose="020F0502020204030203" pitchFamily="34" charset="0"/>
                <a:sym typeface="Helvetica"/>
              </a:rPr>
              <a:t>Xxxx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Lato Semibold" panose="020F0502020204030203" pitchFamily="34" charset="0"/>
              <a:cs typeface="Lato Semibold" panose="020F0502020204030203" pitchFamily="34" charset="0"/>
              <a:sym typeface="Helvetica"/>
            </a:endParaRPr>
          </a:p>
          <a:p>
            <a:pPr marL="173038" indent="-173038" defTabSz="292100">
              <a:buSzPct val="100000"/>
              <a:buFont typeface="Arial" panose="020B0604020202020204" pitchFamily="34" charset="0"/>
              <a:buChar char="•"/>
              <a:defRPr sz="4200">
                <a:solidFill>
                  <a:srgbClr val="4BACC6">
                    <a:hueOff val="-82419"/>
                    <a:satOff val="-9513"/>
                    <a:lumOff val="-16343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Lato Semibold" panose="020F0502020204030203" pitchFamily="34" charset="0"/>
                <a:cs typeface="Lato Semibold" panose="020F0502020204030203" pitchFamily="34" charset="0"/>
                <a:sym typeface="Helvetica"/>
              </a:rPr>
              <a:t>xxxx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Lato Semibold" panose="020F0502020204030203" pitchFamily="34" charset="0"/>
              <a:cs typeface="Lato Semibold" panose="020F0502020204030203" pitchFamily="34" charset="0"/>
              <a:sym typeface="Helvetica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39CFC02-A4BB-4803-AD94-0AAB0A3C709E}"/>
              </a:ext>
            </a:extLst>
          </p:cNvPr>
          <p:cNvSpPr txBox="1"/>
          <p:nvPr/>
        </p:nvSpPr>
        <p:spPr>
          <a:xfrm>
            <a:off x="838200" y="5979759"/>
            <a:ext cx="3972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rPr lang="en-US" sz="1200" dirty="0">
                <a:solidFill>
                  <a:srgbClr val="000000"/>
                </a:solidFill>
                <a:latin typeface="+mj-lt"/>
              </a:rPr>
              <a:t>F. Wagner, M. Mathias, J. Phys. Chem. Lett. (2010)</a:t>
            </a:r>
          </a:p>
          <a:p>
            <a:pPr>
              <a:defRPr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rPr lang="en-US" sz="1200" dirty="0">
                <a:solidFill>
                  <a:srgbClr val="000000"/>
                </a:solidFill>
                <a:latin typeface="+mj-lt"/>
              </a:rPr>
              <a:t>V. </a:t>
            </a:r>
            <a:r>
              <a:rPr lang="en-US" sz="1200" dirty="0" err="1">
                <a:solidFill>
                  <a:srgbClr val="000000"/>
                </a:solidFill>
                <a:latin typeface="+mj-lt"/>
              </a:rPr>
              <a:t>Murthi</a:t>
            </a:r>
            <a:r>
              <a:rPr lang="en-US" sz="1200" dirty="0">
                <a:solidFill>
                  <a:srgbClr val="000000"/>
                </a:solidFill>
                <a:latin typeface="+mj-lt"/>
              </a:rPr>
              <a:t>, US DOE HTPEM Workshop, Nikola Motor (2020)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C38C78-C8B8-494E-8EF6-B74ADB491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827A7-0E4C-D948-B1E4-DAA56BEE69B7}" type="datetime1">
              <a:rPr lang="en-US" smtClean="0"/>
              <a:t>4/2/23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0B15602-E830-4FA4-9F5D-A55380FF3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FC2B82-94E7-4F6D-9A14-1A355152278C}"/>
              </a:ext>
            </a:extLst>
          </p:cNvPr>
          <p:cNvSpPr txBox="1"/>
          <p:nvPr/>
        </p:nvSpPr>
        <p:spPr>
          <a:xfrm>
            <a:off x="3581400" y="3358259"/>
            <a:ext cx="322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Hyundai HDC-6 Neptune truck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F48D13-1745-4749-3FB8-7D84E59F1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700" y="1065909"/>
            <a:ext cx="5257800" cy="45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272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3F550-2C84-467C-BD13-A054AC383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ctr">
            <a:normAutofit/>
          </a:bodyPr>
          <a:lstStyle/>
          <a:p>
            <a:pPr indent="228600"/>
            <a:r>
              <a:rPr lang="en-US" sz="4000" dirty="0"/>
              <a:t>Conclusions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64FB5D-B98A-4CB8-96F3-5AA415857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1949"/>
            <a:ext cx="10515600" cy="4351338"/>
          </a:xfrm>
        </p:spPr>
        <p:txBody>
          <a:bodyPr/>
          <a:lstStyle/>
          <a:p>
            <a:r>
              <a:rPr lang="en-US" dirty="0" err="1">
                <a:latin typeface="HellschreiberSansW00-Bold" panose="02000806000000020003" pitchFamily="2" charset="0"/>
              </a:rPr>
              <a:t>Xxxx</a:t>
            </a:r>
            <a:endParaRPr lang="en-US" dirty="0">
              <a:latin typeface="HellschreiberSansW00-Bold" panose="02000806000000020003" pitchFamily="2" charset="0"/>
            </a:endParaRPr>
          </a:p>
          <a:p>
            <a:r>
              <a:rPr lang="en-US" dirty="0" err="1">
                <a:latin typeface="HellschreiberSansW00-Bold" panose="02000806000000020003" pitchFamily="2" charset="0"/>
                <a:ea typeface="Lato Semibold" panose="020F0502020204030203" pitchFamily="34" charset="0"/>
                <a:cs typeface="Lato Semibold" panose="020F0502020204030203" pitchFamily="34" charset="0"/>
              </a:rPr>
              <a:t>xxxx</a:t>
            </a:r>
            <a:endParaRPr lang="en-US" dirty="0">
              <a:latin typeface="HellschreiberSansW00-Bold" panose="02000806000000020003" pitchFamily="2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8EB1B5-20AE-4AE0-989D-673B9893A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9616-256E-E942-9633-3C7CBF417651}" type="datetime1">
              <a:rPr lang="en-US" smtClean="0"/>
              <a:t>4/2/23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9CF676F-E8B5-4E7D-BFB9-329F95CD7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Teslim, </a:t>
            </a:r>
            <a:r>
              <a:rPr lang="en-US" dirty="0" err="1"/>
              <a:t>Toheeb</a:t>
            </a:r>
            <a:r>
              <a:rPr lang="en-US" dirty="0"/>
              <a:t> &amp; </a:t>
            </a:r>
            <a:r>
              <a:rPr lang="en-US" dirty="0" err="1"/>
              <a:t>Chidera</a:t>
            </a:r>
            <a:r>
              <a:rPr lang="en-US" dirty="0"/>
              <a:t> (2023)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2832F50-1529-4E29-8083-2F35EA46C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599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3E654E-FFD4-45DC-91CB-FD7B0FC03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s-419" dirty="0"/>
              <a:t>Thank You</a:t>
            </a:r>
            <a:r>
              <a:rPr lang="en-US" dirty="0"/>
              <a:t>!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8A2F5FE-2BCF-44A2-8908-916F35370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E388B-1E95-9F4D-A1B3-2A61CCA17423}" type="datetime1">
              <a:rPr lang="en-US" smtClean="0"/>
              <a:t>4/2/23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4C2D0B1-F8C9-43AC-9B3E-B602EB899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Teslim, Toheeb &amp; Chidera (2023)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3C9469-E4EB-4BE8-88CF-9440AA3FD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C9DA0-36EC-4E11-8BF2-93E96EE618E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90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HellschreiberSansW00-Medium"/>
        <a:ea typeface=""/>
        <a:cs typeface=""/>
      </a:majorFont>
      <a:minorFont>
        <a:latin typeface="HellschreiberSansW00-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2210</TotalTime>
  <Words>316</Words>
  <Application>Microsoft Macintosh PowerPoint</Application>
  <PresentationFormat>Widescreen</PresentationFormat>
  <Paragraphs>64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HellschreiberSansW00-Medium</vt:lpstr>
      <vt:lpstr>Roboto</vt:lpstr>
      <vt:lpstr>Arial</vt:lpstr>
      <vt:lpstr>Calibri</vt:lpstr>
      <vt:lpstr>HellschreiberSansW00-Bold</vt:lpstr>
      <vt:lpstr>Office Theme</vt:lpstr>
      <vt:lpstr>Interfacial Dynamics of Surfactant: A Molecular Dynamics Study</vt:lpstr>
      <vt:lpstr>Surfactant</vt:lpstr>
      <vt:lpstr>Motivation &amp; Aim</vt:lpstr>
      <vt:lpstr>Our approach</vt:lpstr>
      <vt:lpstr>Molecular Dynamics – The Mathematics</vt:lpstr>
      <vt:lpstr>Literatures</vt:lpstr>
      <vt:lpstr>Results &amp; Discussion</vt:lpstr>
      <vt:lpstr>Conclusions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A Briceno-Mena</dc:creator>
  <cp:lastModifiedBy>Teslim O Olayiwola</cp:lastModifiedBy>
  <cp:revision>170</cp:revision>
  <cp:lastPrinted>2022-08-30T21:34:13Z</cp:lastPrinted>
  <dcterms:created xsi:type="dcterms:W3CDTF">2022-08-15T16:21:28Z</dcterms:created>
  <dcterms:modified xsi:type="dcterms:W3CDTF">2023-04-02T22:38:07Z</dcterms:modified>
</cp:coreProperties>
</file>

<file path=docProps/thumbnail.jpeg>
</file>